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93" r:id="rId7"/>
    <p:sldId id="327" r:id="rId8"/>
    <p:sldId id="299" r:id="rId9"/>
    <p:sldId id="298" r:id="rId10"/>
    <p:sldId id="300" r:id="rId11"/>
    <p:sldId id="301" r:id="rId12"/>
    <p:sldId id="302" r:id="rId13"/>
    <p:sldId id="303" r:id="rId14"/>
    <p:sldId id="304" r:id="rId15"/>
    <p:sldId id="308" r:id="rId16"/>
    <p:sldId id="328" r:id="rId17"/>
    <p:sldId id="329" r:id="rId18"/>
    <p:sldId id="324" r:id="rId19"/>
  </p:sldIdLst>
  <p:sldSz cx="12188825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Blue" initials="M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599" autoAdjust="0"/>
  </p:normalViewPr>
  <p:slideViewPr>
    <p:cSldViewPr>
      <p:cViewPr varScale="1">
        <p:scale>
          <a:sx n="119" d="100"/>
          <a:sy n="119" d="100"/>
        </p:scale>
        <p:origin x="96" y="3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2/4/2019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2/4/2019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495A-EBCC-4F6F-A2AD-AF5F29A9B113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8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42CC-B466-4BBA-9F8A-20103D8097B8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2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6E8F-8A77-40FB-A846-FECA86472BDC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860A-812D-435F-B1A7-353B6ED471BD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66B6-E626-42E5-9BB9-79F367E7BD26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36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845734"/>
            <a:ext cx="493647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7F33-75C1-4068-921D-5B78E43CB149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0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1150-F68F-41EF-B2DC-F1ADFA46B0FC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8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8DB3-11BC-43F0-AC9D-C023B5CFB6A4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7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8124-30AA-4560-9C1E-CBF4473A2E2D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0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1387CCE1-807A-48DE-AA06-7AB4ADE172AB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1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F02F-D082-4ABB-81CB-B4B43DF99CEA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8609E3B-6536-47B7-B1A4-6C0B5E9AAA7D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41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logypage.com/2016/04/induced-earthquakes-come-under-closer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creativecommons.org/licenses/by-nc-nd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maps.conservation.ca.gov/cgs/lsi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UK_traffic_sign_559.sv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kr.com/photos/rockbandit/309794495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2.0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hyperlink" Target="https://en.wikipedia.org/wiki/Ferguson_landslide" TargetMode="External"/><Relationship Id="rId7" Type="http://schemas.openxmlformats.org/officeDocument/2006/relationships/hyperlink" Target="http://peel.library.ualberta.ca/postcards/PC003684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://www.flickr.com/photos/crestedcrazy/534647426/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geo/chapter/reading-slide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4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It’s All My Fault!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California Earthquakes: Lesson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76091-93C1-436D-86F2-9A4D17242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70012" y="4936632"/>
            <a:ext cx="5905500" cy="1323975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04DF8F-3D67-4C07-8933-DD5305B70CB3}"/>
              </a:ext>
            </a:extLst>
          </p:cNvPr>
          <p:cNvSpPr txBox="1"/>
          <p:nvPr/>
        </p:nvSpPr>
        <p:spPr>
          <a:xfrm>
            <a:off x="101185" y="6556124"/>
            <a:ext cx="5905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geologypage.com/2016/04/induced-earthquakes-come-under-closer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4.0/"/>
              </a:rPr>
              <a:t>CC BY-NC-ND</a:t>
            </a:r>
            <a:endParaRPr lang="en-US" sz="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CFC46-3A73-47D5-90D1-C8E9D1E63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2" descr="https://lh4.googleusercontent.com/BDNIouHGpXg2SXEv2MIoadfGwt7lwQkwag3ZyJhNoun7wDjqoyUeqZUmjNQppQA9WJ81MtaZvmZzz5Yv8tfrNByZSkzSjSa_Maw9bx8u6aweu0GD57whpRJlIOGNC7bNsQqO57WUNKU">
            <a:extLst>
              <a:ext uri="{FF2B5EF4-FFF2-40B4-BE49-F238E27FC236}">
                <a16:creationId xmlns:a16="http://schemas.microsoft.com/office/drawing/2014/main" id="{34F90794-F0E8-43F1-8D04-75293F4B8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3" y="58505"/>
            <a:ext cx="4985297" cy="181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Rock Fall">
            <a:extLst>
              <a:ext uri="{FF2B5EF4-FFF2-40B4-BE49-F238E27FC236}">
                <a16:creationId xmlns:a16="http://schemas.microsoft.com/office/drawing/2014/main" id="{D45B2680-C350-4F7E-A47B-C014541F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5255"/>
            <a:ext cx="6629400" cy="592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866E1B0-8AFD-4DD7-99A1-6F045ACFE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451" y="2078606"/>
            <a:ext cx="5410200" cy="37240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ROCK FALL: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A landslide that occurs when r</a:t>
            </a:r>
            <a:r>
              <a:rPr lang="en-US" altLang="en-US" sz="3600" dirty="0">
                <a:latin typeface="+mn-lt"/>
              </a:rPr>
              <a:t>ocks fall from a steep slope.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Intense rain, earthquakes or freeze-thaw may trigger this type of movement. 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C7A850-D6FE-4938-AAA0-C2F37F5B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D06944-11D4-4E93-9B14-500A65C7ABE3}"/>
              </a:ext>
            </a:extLst>
          </p:cNvPr>
          <p:cNvSpPr txBox="1"/>
          <p:nvPr/>
        </p:nvSpPr>
        <p:spPr>
          <a:xfrm>
            <a:off x="531812" y="5479537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33333"/>
                </a:solidFill>
              </a:rPr>
              <a:t>Diagram modified after Colorado Geological Survey</a:t>
            </a:r>
          </a:p>
        </p:txBody>
      </p:sp>
    </p:spTree>
    <p:extLst>
      <p:ext uri="{BB962C8B-B14F-4D97-AF65-F5344CB8AC3E}">
        <p14:creationId xmlns:p14="http://schemas.microsoft.com/office/powerpoint/2010/main" val="121634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28ADE94-1DF7-44DC-BD00-86E402A46D45}"/>
              </a:ext>
            </a:extLst>
          </p:cNvPr>
          <p:cNvSpPr/>
          <p:nvPr/>
        </p:nvSpPr>
        <p:spPr>
          <a:xfrm>
            <a:off x="379412" y="533400"/>
            <a:ext cx="1143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4 Categories of Landslides Activity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E2F3AA-5239-4126-8749-D9A120BD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2" descr="http://www.conservation.ca.gov/cgs/geologic_hazards/landslides/PublishingImages/Activity_graphic.jpg">
            <a:extLst>
              <a:ext uri="{FF2B5EF4-FFF2-40B4-BE49-F238E27FC236}">
                <a16:creationId xmlns:a16="http://schemas.microsoft.com/office/drawing/2014/main" id="{31769B22-58A2-474C-B8AC-0C632174D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2" y="1613746"/>
            <a:ext cx="3412273" cy="426534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37AC9D-BA80-42CB-9EB5-7D1E0CF92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287" y="1653335"/>
            <a:ext cx="5857143" cy="39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6992E-1A4B-4E7D-B76F-CFCEE5373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67" y="990600"/>
            <a:ext cx="3199567" cy="1463041"/>
          </a:xfrm>
        </p:spPr>
        <p:txBody>
          <a:bodyPr>
            <a:noAutofit/>
          </a:bodyPr>
          <a:lstStyle/>
          <a:p>
            <a:r>
              <a:rPr lang="en-US" sz="4000" dirty="0"/>
              <a:t>You can look at landslide activity in your area on a map.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B315D-025D-4EC7-836F-682C07A1D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5156" y="3080662"/>
            <a:ext cx="3503731" cy="3379124"/>
          </a:xfrm>
        </p:spPr>
        <p:txBody>
          <a:bodyPr>
            <a:normAutofit/>
          </a:bodyPr>
          <a:lstStyle/>
          <a:p>
            <a:r>
              <a:rPr lang="en-US" sz="2800" dirty="0"/>
              <a:t>Identify landslide activity near you using the following map:</a:t>
            </a:r>
          </a:p>
          <a:p>
            <a:r>
              <a:rPr lang="en-US" sz="2800" dirty="0">
                <a:hlinkClick r:id="rId2"/>
              </a:rPr>
              <a:t>http://maps.conservation.ca.gov/cgs/lsi/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3EECD-BDDF-460B-891B-6D004FD4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176981-DA9F-4FE6-B1CC-780721974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87908" y="990600"/>
            <a:ext cx="3800475" cy="33582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21E330-130E-472D-A3F9-3003A4AD6420}"/>
              </a:ext>
            </a:extLst>
          </p:cNvPr>
          <p:cNvSpPr txBox="1"/>
          <p:nvPr/>
        </p:nvSpPr>
        <p:spPr>
          <a:xfrm>
            <a:off x="7008812" y="6606369"/>
            <a:ext cx="3800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commons.wikimedia.org/wiki/File:UK_traffic_sign_559.sv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8427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2E6BC4-C04F-4BBE-B957-0F9C0A083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14508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Make a Landslide Model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6CCB12-D83A-48A1-987A-F8043817A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8612" y="1872451"/>
            <a:ext cx="6324600" cy="430231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Remember to identify some key features of your model: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Type of landslide (rock slide, earth flow, debris slide, or rock fall)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Landform slope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Type of material: rock </a:t>
            </a:r>
            <a:r>
              <a:rPr lang="en-US" sz="3200">
                <a:solidFill>
                  <a:schemeClr val="tx1"/>
                </a:solidFill>
              </a:rPr>
              <a:t>or soil</a:t>
            </a:r>
            <a:endParaRPr lang="en-US" sz="3200" dirty="0">
              <a:solidFill>
                <a:schemeClr val="tx1"/>
              </a:solidFill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Arrows indicating the direction of the landslide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3C5EC-C214-46FE-8DEA-5C6AA9B58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1" descr="Rock Fall">
            <a:extLst>
              <a:ext uri="{FF2B5EF4-FFF2-40B4-BE49-F238E27FC236}">
                <a16:creationId xmlns:a16="http://schemas.microsoft.com/office/drawing/2014/main" id="{9231D541-7C84-47BB-A99E-934F085D9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022377"/>
            <a:ext cx="4648200" cy="415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31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4E9D6-CE41-434B-943B-942DB341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Positive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FFC66-D4CB-4536-8B69-B5192B8C2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412" y="1952202"/>
            <a:ext cx="6627813" cy="450758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i="1" dirty="0">
                <a:solidFill>
                  <a:schemeClr val="tx1"/>
                </a:solidFill>
              </a:rPr>
              <a:t>I like your model because the ___________ (feature of model) is _______________.  </a:t>
            </a:r>
            <a:endParaRPr lang="en-US" sz="3200" dirty="0">
              <a:solidFill>
                <a:schemeClr val="tx1"/>
              </a:solidFill>
            </a:endParaRPr>
          </a:p>
          <a:p>
            <a:pPr lvl="0"/>
            <a:r>
              <a:rPr lang="en-US" sz="3200" i="1" dirty="0">
                <a:solidFill>
                  <a:schemeClr val="tx1"/>
                </a:solidFill>
              </a:rPr>
              <a:t>The ____________(feature of model) is _______________.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b="1" i="1" dirty="0">
                <a:solidFill>
                  <a:schemeClr val="tx1"/>
                </a:solidFill>
              </a:rPr>
              <a:t> Example:</a:t>
            </a:r>
            <a:endParaRPr lang="en-US" sz="3200" dirty="0">
              <a:solidFill>
                <a:schemeClr val="tx1"/>
              </a:solidFill>
            </a:endParaRPr>
          </a:p>
          <a:p>
            <a:pPr lvl="0"/>
            <a:r>
              <a:rPr lang="en-US" sz="3200" i="1" dirty="0">
                <a:solidFill>
                  <a:srgbClr val="FF0000"/>
                </a:solidFill>
              </a:rPr>
              <a:t>I like your model because the steep slope (feature of model) is a feature of a rock fall.  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1A2BF-F931-4B77-AC73-E5F0C616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1" descr="Rock Fall">
            <a:extLst>
              <a:ext uri="{FF2B5EF4-FFF2-40B4-BE49-F238E27FC236}">
                <a16:creationId xmlns:a16="http://schemas.microsoft.com/office/drawing/2014/main" id="{09EF35FD-4E9B-4214-96F9-1FC818F5A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022377"/>
            <a:ext cx="4648200" cy="415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97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70E80-9792-4805-B3D2-E9BF8EC9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pic>
        <p:nvPicPr>
          <p:cNvPr id="2050" name="Picture 2" descr="https://lh5.googleusercontent.com/9WckXwj-692FLJ756m-nxdg0reRQlo9DC0604nrdgx0dOjuvxGcKIAPm2Dw96Jy2P9mR7LlZ3RmG8onCe_qaIyeH5-zIeSHGDNrzqFL_QxmpIXII4OMFLs5lvA_rM7vIlLGC8leO98I">
            <a:extLst>
              <a:ext uri="{FF2B5EF4-FFF2-40B4-BE49-F238E27FC236}">
                <a16:creationId xmlns:a16="http://schemas.microsoft.com/office/drawing/2014/main" id="{432B492B-4E3E-49A2-92F6-090C53F6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" y="304800"/>
            <a:ext cx="1166812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F5A07D-FFE3-4728-99BE-8C1D3FEF5A94}"/>
              </a:ext>
            </a:extLst>
          </p:cNvPr>
          <p:cNvSpPr/>
          <p:nvPr/>
        </p:nvSpPr>
        <p:spPr>
          <a:xfrm>
            <a:off x="2970212" y="4648200"/>
            <a:ext cx="6092825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conservation.ca.gov</a:t>
            </a:r>
          </a:p>
          <a:p>
            <a:pPr algn="ctr"/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maps.conservation.ca.gov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929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Earth can be slow or fast.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Slow movement of the plates are a change that creates stress between plate and faults over time.</a:t>
            </a:r>
          </a:p>
          <a:p>
            <a:r>
              <a:rPr lang="en-US" sz="2800" dirty="0"/>
              <a:t>Fast changes happen when the faults slip suddenly and create earthquakes.</a:t>
            </a:r>
          </a:p>
          <a:p>
            <a:endParaRPr lang="en-US" sz="2800" dirty="0"/>
          </a:p>
          <a:p>
            <a:r>
              <a:rPr lang="en-US" sz="2800" dirty="0"/>
              <a:t>What types of changes can happen </a:t>
            </a:r>
            <a:r>
              <a:rPr lang="en-US" sz="2800" b="1" dirty="0"/>
              <a:t>as a result </a:t>
            </a:r>
            <a:r>
              <a:rPr lang="en-US" sz="2800" dirty="0"/>
              <a:t>of earthquakes?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942F5A-FDC3-4C55-A6BC-0E325E551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75012" y="5257800"/>
            <a:ext cx="4724400" cy="9863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E3D7EC-679D-4742-9FF9-E76A4ED19FF6}"/>
              </a:ext>
            </a:extLst>
          </p:cNvPr>
          <p:cNvSpPr txBox="1"/>
          <p:nvPr/>
        </p:nvSpPr>
        <p:spPr>
          <a:xfrm>
            <a:off x="3275012" y="6429280"/>
            <a:ext cx="472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lickr.com/photos/rockbandit/309794495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2.0/"/>
              </a:rPr>
              <a:t>CC BY-NC-ND</a:t>
            </a:r>
            <a:endParaRPr lang="en-US" sz="9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5708D1-C412-4B7E-827F-8AD0EC30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F58284-F729-4638-AA6A-9F535A4CE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77338" y="2693"/>
            <a:ext cx="6311487" cy="34263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F16382-A9C0-4AB0-B63A-E19C1DCA6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-3810"/>
            <a:ext cx="5942012" cy="34328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73CA89-9E2F-48FD-9AE2-E13B36B27CD2}"/>
              </a:ext>
            </a:extLst>
          </p:cNvPr>
          <p:cNvSpPr txBox="1"/>
          <p:nvPr/>
        </p:nvSpPr>
        <p:spPr>
          <a:xfrm>
            <a:off x="8913812" y="6523166"/>
            <a:ext cx="5029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://www.flickr.com/photos/crestedcrazy/534647426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/2.0/"/>
              </a:rPr>
              <a:t>CC BY</a:t>
            </a:r>
            <a:endParaRPr lang="en-US" sz="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0E1210-A2D7-4C98-AB73-D60D0D477E91}"/>
              </a:ext>
            </a:extLst>
          </p:cNvPr>
          <p:cNvSpPr txBox="1"/>
          <p:nvPr/>
        </p:nvSpPr>
        <p:spPr>
          <a:xfrm>
            <a:off x="1065212" y="6453916"/>
            <a:ext cx="3200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://peel.library.ualberta.ca/postcards/PC003684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8" tooltip="https://creativecommons.org/licenses/by-nc/3.0/"/>
              </a:rPr>
              <a:t>CC BY-NC</a:t>
            </a:r>
            <a:endParaRPr lang="en-US" sz="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0AEB0-7CDF-442D-A213-64B8D7EE032A}"/>
              </a:ext>
            </a:extLst>
          </p:cNvPr>
          <p:cNvSpPr txBox="1"/>
          <p:nvPr/>
        </p:nvSpPr>
        <p:spPr>
          <a:xfrm>
            <a:off x="2360612" y="4114800"/>
            <a:ext cx="1066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What happened here?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FFBFAB-973D-41F0-AE33-CA60F4A9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8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B8A42E-4752-4F43-8B79-688DC7677B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76" y="1673259"/>
            <a:ext cx="5156064" cy="3352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498662-5B11-41A0-A9CD-F4B15EABFE57}"/>
              </a:ext>
            </a:extLst>
          </p:cNvPr>
          <p:cNvSpPr txBox="1"/>
          <p:nvPr/>
        </p:nvSpPr>
        <p:spPr>
          <a:xfrm>
            <a:off x="227012" y="379615"/>
            <a:ext cx="6400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cs typeface="Arial" panose="020B0604020202020204" pitchFamily="34" charset="0"/>
              </a:rPr>
              <a:t>Let’s Explore Soils</a:t>
            </a:r>
          </a:p>
          <a:p>
            <a:endParaRPr lang="en-US" sz="2400" dirty="0">
              <a:cs typeface="Arial" panose="020B0604020202020204" pitchFamily="34" charset="0"/>
            </a:endParaRPr>
          </a:p>
          <a:p>
            <a:r>
              <a:rPr lang="en-US" sz="3200" dirty="0">
                <a:cs typeface="Arial" panose="020B0604020202020204" pitchFamily="34" charset="0"/>
              </a:rPr>
              <a:t>Fill parts of a muffin tin with three different types of soil.  Feel each soil with your fingers.  Is it soft?  Is it rough (coarse)?  </a:t>
            </a:r>
          </a:p>
          <a:p>
            <a:endParaRPr lang="en-US" sz="3200" dirty="0">
              <a:cs typeface="Arial" panose="020B0604020202020204" pitchFamily="34" charset="0"/>
            </a:endParaRPr>
          </a:p>
          <a:p>
            <a:r>
              <a:rPr lang="en-US" sz="3200" dirty="0">
                <a:cs typeface="Arial" panose="020B0604020202020204" pitchFamily="34" charset="0"/>
              </a:rPr>
              <a:t>Take a spoon and dump some of the soil into an empty space in the muffin tin.  How does the soil move?  Is it fluid like a liquid or does  it move in clumps?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A878CF-628C-4EED-A529-BDD5ED9E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8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3BC5D-4847-4FC8-B146-D96D02AD5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533400"/>
            <a:ext cx="3199567" cy="5926386"/>
          </a:xfrm>
        </p:spPr>
        <p:txBody>
          <a:bodyPr>
            <a:normAutofit fontScale="90000"/>
          </a:bodyPr>
          <a:lstStyle/>
          <a:p>
            <a:r>
              <a:rPr lang="en-US" dirty="0"/>
              <a:t>Look at the two pictures.  What is different?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These are both landslides, but the soil is different.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Landslides can be caused by earthquakes and weather like rain.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1" descr="Rock Fall">
            <a:extLst>
              <a:ext uri="{FF2B5EF4-FFF2-40B4-BE49-F238E27FC236}">
                <a16:creationId xmlns:a16="http://schemas.microsoft.com/office/drawing/2014/main" id="{4169EF1A-4717-43B6-B833-DEC071890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755" y="2514600"/>
            <a:ext cx="2838450" cy="253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ebris Slide">
            <a:extLst>
              <a:ext uri="{FF2B5EF4-FFF2-40B4-BE49-F238E27FC236}">
                <a16:creationId xmlns:a16="http://schemas.microsoft.com/office/drawing/2014/main" id="{2ED7E907-751F-429E-9ED7-F039FDA74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536" y="2438400"/>
            <a:ext cx="3200401" cy="232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515BEC-96EF-4FD0-84A9-3582EC7E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9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FDABF8-2D89-4435-88B9-B1F9CCC15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9305" y="304800"/>
            <a:ext cx="10590213" cy="45210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8C473A-CE94-4AAB-8214-C2DF61019C59}"/>
              </a:ext>
            </a:extLst>
          </p:cNvPr>
          <p:cNvSpPr txBox="1"/>
          <p:nvPr/>
        </p:nvSpPr>
        <p:spPr>
          <a:xfrm>
            <a:off x="1065212" y="6589454"/>
            <a:ext cx="105902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courses.lumenlearning.com/geo/chapter/reading-slide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4.0/"/>
              </a:rPr>
              <a:t>CC BY-NC</a:t>
            </a:r>
            <a:endParaRPr 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8FE5ED-FDDA-4F6F-9069-4F275A0EBAEA}"/>
              </a:ext>
            </a:extLst>
          </p:cNvPr>
          <p:cNvSpPr txBox="1"/>
          <p:nvPr/>
        </p:nvSpPr>
        <p:spPr>
          <a:xfrm>
            <a:off x="2208212" y="5181600"/>
            <a:ext cx="11162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There are many types of landslides.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A9277B-049D-43D5-89EE-33A062B3C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3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Rock Slide">
            <a:extLst>
              <a:ext uri="{FF2B5EF4-FFF2-40B4-BE49-F238E27FC236}">
                <a16:creationId xmlns:a16="http://schemas.microsoft.com/office/drawing/2014/main" id="{F185094A-81C7-4936-9A23-A5383F2DD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1" y="306953"/>
            <a:ext cx="7472940" cy="548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E2D23E9F-F6E6-4457-B30B-61B376361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12" y="2997106"/>
            <a:ext cx="4646613" cy="2308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ROCK SLIDE: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A landslide involving large sizes of rock (bedrock) moving down a steep slope. 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14B4C4-0069-4CD2-89D1-993F291B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E0E72-F2D5-4061-97AD-3418240BCEE1}"/>
              </a:ext>
            </a:extLst>
          </p:cNvPr>
          <p:cNvSpPr txBox="1"/>
          <p:nvPr/>
        </p:nvSpPr>
        <p:spPr>
          <a:xfrm>
            <a:off x="-22609" y="5657628"/>
            <a:ext cx="3983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33333"/>
                </a:solidFill>
              </a:rPr>
              <a:t>Diagram by J. Appleby, R. Kilbourne, and T. </a:t>
            </a:r>
            <a:r>
              <a:rPr lang="en-US" altLang="en-US" dirty="0" err="1">
                <a:solidFill>
                  <a:srgbClr val="333333"/>
                </a:solidFill>
              </a:rPr>
              <a:t>Spittler</a:t>
            </a:r>
            <a:r>
              <a:rPr lang="en-US" altLang="en-US" dirty="0">
                <a:solidFill>
                  <a:srgbClr val="333333"/>
                </a:solidFill>
              </a:rPr>
              <a:t> after </a:t>
            </a:r>
            <a:r>
              <a:rPr lang="en-US" altLang="en-US" dirty="0" err="1">
                <a:solidFill>
                  <a:srgbClr val="333333"/>
                </a:solidFill>
              </a:rPr>
              <a:t>Varnes</a:t>
            </a:r>
            <a:r>
              <a:rPr lang="en-US" altLang="en-US" dirty="0">
                <a:solidFill>
                  <a:srgbClr val="333333"/>
                </a:solidFill>
              </a:rPr>
              <a:t>, 1978</a:t>
            </a:r>
          </a:p>
        </p:txBody>
      </p:sp>
    </p:spTree>
    <p:extLst>
      <p:ext uri="{BB962C8B-B14F-4D97-AF65-F5344CB8AC3E}">
        <p14:creationId xmlns:p14="http://schemas.microsoft.com/office/powerpoint/2010/main" val="79573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2D23E9F-F6E6-4457-B30B-61B376361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405" y="4448280"/>
            <a:ext cx="1222023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FD12487-469E-4D7E-BA66-8D7A7B3F7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1"/>
            <a:ext cx="5584428" cy="457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96788" rIns="91440" bIns="1967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5" name="Picture 3" descr="Earth Flow">
            <a:extLst>
              <a:ext uri="{FF2B5EF4-FFF2-40B4-BE49-F238E27FC236}">
                <a16:creationId xmlns:a16="http://schemas.microsoft.com/office/drawing/2014/main" id="{EEC1F788-3A09-4138-B4B4-CFD68E91B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7020784" cy="538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C04914-3DCA-4B48-803C-E5A61AA17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412" y="3048000"/>
            <a:ext cx="5408612" cy="2308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+mn-lt"/>
                <a:cs typeface="Calibri" panose="020F0502020204030204" pitchFamily="34" charset="0"/>
              </a:rPr>
              <a:t>EARTH FLOW: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+mn-lt"/>
                <a:cs typeface="Calibri" panose="020F0502020204030204" pitchFamily="34" charset="0"/>
              </a:rPr>
              <a:t> A type of landslide that slowly (days – weeks) moves large amounts of soil after a rain.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D7B3C-193C-4CD5-823C-0A7AA06E7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0D0FCC-A54E-4C14-8248-BE3BAC89BC3F}"/>
              </a:ext>
            </a:extLst>
          </p:cNvPr>
          <p:cNvSpPr txBox="1"/>
          <p:nvPr/>
        </p:nvSpPr>
        <p:spPr>
          <a:xfrm>
            <a:off x="227012" y="5478230"/>
            <a:ext cx="4010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33333"/>
                </a:solidFill>
              </a:rPr>
              <a:t>Diagram by J. Appleby, R. Kilbourne, and </a:t>
            </a:r>
            <a:br>
              <a:rPr lang="en-US" altLang="en-US" dirty="0">
                <a:solidFill>
                  <a:srgbClr val="333333"/>
                </a:solidFill>
              </a:rPr>
            </a:br>
            <a:r>
              <a:rPr lang="en-US" altLang="en-US" dirty="0">
                <a:solidFill>
                  <a:srgbClr val="333333"/>
                </a:solidFill>
                <a:cs typeface="Calibri" panose="020F0502020204030204" pitchFamily="34" charset="0"/>
              </a:rPr>
              <a:t>C. Wills after </a:t>
            </a:r>
            <a:r>
              <a:rPr lang="en-US" altLang="en-US" dirty="0" err="1">
                <a:solidFill>
                  <a:srgbClr val="333333"/>
                </a:solidFill>
                <a:cs typeface="Calibri" panose="020F0502020204030204" pitchFamily="34" charset="0"/>
              </a:rPr>
              <a:t>Varnes</a:t>
            </a:r>
            <a:r>
              <a:rPr lang="en-US" altLang="en-US" dirty="0">
                <a:solidFill>
                  <a:srgbClr val="333333"/>
                </a:solidFill>
                <a:cs typeface="Calibri" panose="020F0502020204030204" pitchFamily="34" charset="0"/>
              </a:rPr>
              <a:t>, 1978</a:t>
            </a:r>
          </a:p>
        </p:txBody>
      </p:sp>
    </p:spTree>
    <p:extLst>
      <p:ext uri="{BB962C8B-B14F-4D97-AF65-F5344CB8AC3E}">
        <p14:creationId xmlns:p14="http://schemas.microsoft.com/office/powerpoint/2010/main" val="408902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2D23E9F-F6E6-4457-B30B-61B376361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405" y="4448280"/>
            <a:ext cx="1222023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052" name="Picture 4" descr="Debris Slide">
            <a:extLst>
              <a:ext uri="{FF2B5EF4-FFF2-40B4-BE49-F238E27FC236}">
                <a16:creationId xmlns:a16="http://schemas.microsoft.com/office/drawing/2014/main" id="{C4C10EB0-277D-4761-96B9-FD7919276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4" y="5255"/>
            <a:ext cx="7664542" cy="555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0D6F3-5A46-46ED-962E-E335319E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7D505-F17D-4250-BB55-DE838B361310}"/>
              </a:ext>
            </a:extLst>
          </p:cNvPr>
          <p:cNvSpPr txBox="1"/>
          <p:nvPr/>
        </p:nvSpPr>
        <p:spPr>
          <a:xfrm>
            <a:off x="150812" y="5569862"/>
            <a:ext cx="4010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33333"/>
                </a:solidFill>
              </a:rPr>
              <a:t>Diagram by J. Appleby, R. Kilbourne, and </a:t>
            </a:r>
            <a:br>
              <a:rPr lang="en-US" altLang="en-US" dirty="0">
                <a:solidFill>
                  <a:srgbClr val="333333"/>
                </a:solidFill>
              </a:rPr>
            </a:br>
            <a:r>
              <a:rPr lang="en-US" altLang="en-US" dirty="0">
                <a:solidFill>
                  <a:srgbClr val="333333"/>
                </a:solidFill>
              </a:rPr>
              <a:t>C. Wills after </a:t>
            </a:r>
            <a:r>
              <a:rPr lang="en-US" altLang="en-US" dirty="0" err="1">
                <a:solidFill>
                  <a:srgbClr val="333333"/>
                </a:solidFill>
              </a:rPr>
              <a:t>Varnes</a:t>
            </a:r>
            <a:r>
              <a:rPr lang="en-US" altLang="en-US" dirty="0">
                <a:solidFill>
                  <a:srgbClr val="333333"/>
                </a:solidFill>
              </a:rPr>
              <a:t>, 1978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23AFEF-C2E6-42F0-B1E8-EC7234E2F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612" y="990600"/>
            <a:ext cx="6125817" cy="4524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DEBRIS SLIDE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: A landslide that occurs with a mix of soil, rocks and vegetation that slide down a steep slope from rain.  Initially, the soil, rocks and vegetation moves together before breaking up at the bottom of th</a:t>
            </a:r>
            <a:r>
              <a:rPr lang="en-US" altLang="en-US" sz="3600" dirty="0">
                <a:latin typeface="+mn-lt"/>
              </a:rPr>
              <a:t>e slope. 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203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0EF8B9119D0F4C8DB67004519A371C" ma:contentTypeVersion="15" ma:contentTypeDescription="Create a new document." ma:contentTypeScope="" ma:versionID="820d46bbfb155f2d88081853ae6ad973">
  <xsd:schema xmlns:xsd="http://www.w3.org/2001/XMLSchema" xmlns:xs="http://www.w3.org/2001/XMLSchema" xmlns:p="http://schemas.microsoft.com/office/2006/metadata/properties" xmlns:ns2="7a336278-0556-40dc-ad1f-738db1cf740b" targetNamespace="http://schemas.microsoft.com/office/2006/metadata/properties" ma:root="true" ma:fieldsID="875456207226ffb792e065e62e2ee104" ns2:_="">
    <xsd:import namespace="7a336278-0556-40dc-ad1f-738db1cf740b"/>
    <xsd:element name="properties">
      <xsd:complexType>
        <xsd:sequence>
          <xsd:element name="documentManagement">
            <xsd:complexType>
              <xsd:all>
                <xsd:element ref="ns2:scDescription" minOccurs="0"/>
                <xsd:element ref="ns2:TaxCatchAll" minOccurs="0"/>
                <xsd:element ref="ns2:o6509e8325c44be39c5d74d478ab5fe9" minOccurs="0"/>
                <xsd:element ref="ns2:fb26eb6c56b947ab83953355a7c542c9" minOccurs="0"/>
                <xsd:element ref="ns2:na918e1b7036418ea492ea14b52d286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36278-0556-40dc-ad1f-738db1cf740b" elementFormDefault="qualified">
    <xsd:import namespace="http://schemas.microsoft.com/office/2006/documentManagement/types"/>
    <xsd:import namespace="http://schemas.microsoft.com/office/infopath/2007/PartnerControls"/>
    <xsd:element name="scDescription" ma:index="2" nillable="true" ma:displayName="Short Description" ma:description="A short summary or teaser for the content" ma:internalName="scDescription">
      <xsd:simpleType>
        <xsd:restriction base="dms:Note">
          <xsd:maxLength value="255"/>
        </xsd:restriction>
      </xsd:simpleType>
    </xsd:element>
    <xsd:element name="TaxCatchAll" ma:index="8" nillable="true" ma:displayName="Taxonomy Catch All Column" ma:hidden="true" ma:list="{6d546d0f-bc72-4f69-92be-93e125c07181}" ma:internalName="TaxCatchAll" ma:showField="CatchAllData" ma:web="7a336278-0556-40dc-ad1f-738db1cf74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6509e8325c44be39c5d74d478ab5fe9" ma:index="9" nillable="true" ma:taxonomy="true" ma:internalName="o6509e8325c44be39c5d74d478ab5fe9" ma:taxonomyFieldName="scCurriculum" ma:displayName="Curriculum" ma:default="" ma:fieldId="{86509e83-25c4-4be3-9c5d-74d478ab5fe9}" ma:taxonomyMulti="true" ma:sspId="8e8bc76b-ab44-4d52-af8b-abc5cfd8d121" ma:termSetId="1340b605-a7a3-4498-b802-0a40e69acc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b26eb6c56b947ab83953355a7c542c9" ma:index="10" nillable="true" ma:taxonomy="true" ma:internalName="fb26eb6c56b947ab83953355a7c542c9" ma:taxonomyFieldName="scEducationalKeywords" ma:displayName="Educational Keywords" ma:default="" ma:fieldId="{fb26eb6c-56b9-47ab-8395-3355a7c542c9}" ma:taxonomyMulti="true" ma:sspId="8e8bc76b-ab44-4d52-af8b-abc5cfd8d121" ma:termSetId="e0ca0c1b-c024-49e5-a657-9a859f988d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918e1b7036418ea492ea14b52d2869" ma:index="11" nillable="true" ma:taxonomy="true" ma:internalName="na918e1b7036418ea492ea14b52d2869" ma:taxonomyFieldName="scGrade" ma:displayName="Grade" ma:default="" ma:fieldId="{7a918e1b-7036-418e-a492-ea14b52d2869}" ma:taxonomyMulti="true" ma:sspId="8e8bc76b-ab44-4d52-af8b-abc5cfd8d121" ma:termSetId="f09f9afb-497b-4c0c-a551-fc4d01ffbbf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cDescription xmlns="7a336278-0556-40dc-ad1f-738db1cf740b">Lesson 3 - Landslides. Learning Objective:  Students will investigate the changes to Earth that can result from earthquakes; specifically landslides.
</scDescription>
    <o6509e8325c44be39c5d74d478ab5fe9 xmlns="7a336278-0556-40dc-ad1f-738db1cf74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ESS1.C: The History of the Planet Earth</TermName>
          <TermId xmlns="http://schemas.microsoft.com/office/infopath/2007/PartnerControls">bd9be254-b3a0-49b2-b520-39ba4e231cd4</TermId>
        </TermInfo>
      </Terms>
    </o6509e8325c44be39c5d74d478ab5fe9>
    <fb26eb6c56b947ab83953355a7c542c9 xmlns="7a336278-0556-40dc-ad1f-738db1cf74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Geologic Hazards</TermName>
          <TermId xmlns="http://schemas.microsoft.com/office/infopath/2007/PartnerControls">4621ed9e-337e-47d4-a59c-e8b45f18259f</TermId>
        </TermInfo>
        <TermInfo xmlns="http://schemas.microsoft.com/office/infopath/2007/PartnerControls">
          <TermName xmlns="http://schemas.microsoft.com/office/infopath/2007/PartnerControls">Faults</TermName>
          <TermId xmlns="http://schemas.microsoft.com/office/infopath/2007/PartnerControls">d4e65f5d-b9dd-49eb-bae3-773ccad8a608</TermId>
        </TermInfo>
        <TermInfo xmlns="http://schemas.microsoft.com/office/infopath/2007/PartnerControls">
          <TermName xmlns="http://schemas.microsoft.com/office/infopath/2007/PartnerControls">Earthquakes</TermName>
          <TermId xmlns="http://schemas.microsoft.com/office/infopath/2007/PartnerControls">9c2ec3e2-a275-41c5-af0b-f1b8c8ed78b8</TermId>
        </TermInfo>
        <TermInfo xmlns="http://schemas.microsoft.com/office/infopath/2007/PartnerControls">
          <TermName xmlns="http://schemas.microsoft.com/office/infopath/2007/PartnerControls">Landslides</TermName>
          <TermId xmlns="http://schemas.microsoft.com/office/infopath/2007/PartnerControls">fd36610e-e23f-465d-b2d1-59336699de34</TermId>
        </TermInfo>
        <TermInfo xmlns="http://schemas.microsoft.com/office/infopath/2007/PartnerControls">
          <TermName xmlns="http://schemas.microsoft.com/office/infopath/2007/PartnerControls">Geology</TermName>
          <TermId xmlns="http://schemas.microsoft.com/office/infopath/2007/PartnerControls">030d575d-fcd1-409c-a529-fc1d7940df07</TermId>
        </TermInfo>
        <TermInfo xmlns="http://schemas.microsoft.com/office/infopath/2007/PartnerControls">
          <TermName xmlns="http://schemas.microsoft.com/office/infopath/2007/PartnerControls">Lessons</TermName>
          <TermId xmlns="http://schemas.microsoft.com/office/infopath/2007/PartnerControls">48884765-da6c-4789-a9e0-305d0a745b1a</TermId>
        </TermInfo>
      </Terms>
    </fb26eb6c56b947ab83953355a7c542c9>
    <na918e1b7036418ea492ea14b52d2869 xmlns="7a336278-0556-40dc-ad1f-738db1cf74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2</TermName>
          <TermId xmlns="http://schemas.microsoft.com/office/infopath/2007/PartnerControls">2ecbb5ae-594c-4083-8466-2c756f56ec54</TermId>
        </TermInfo>
      </Terms>
    </na918e1b7036418ea492ea14b52d2869>
    <TaxCatchAll xmlns="7a336278-0556-40dc-ad1f-738db1cf740b">
      <Value>59</Value>
      <Value>67</Value>
      <Value>63</Value>
      <Value>9</Value>
      <Value>8</Value>
      <Value>7</Value>
      <Value>856</Value>
      <Value>51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9C6E18-9A32-4FD2-BA83-14C10E965948}"/>
</file>

<file path=customXml/itemProps2.xml><?xml version="1.0" encoding="utf-8"?>
<ds:datastoreItem xmlns:ds="http://schemas.openxmlformats.org/officeDocument/2006/customXml" ds:itemID="{73BEF958-06E1-463A-9E79-CBA7BCD14680}"/>
</file>

<file path=customXml/itemProps3.xml><?xml version="1.0" encoding="utf-8"?>
<ds:datastoreItem xmlns:ds="http://schemas.openxmlformats.org/officeDocument/2006/customXml" ds:itemID="{F1FD3D65-F44B-4EBC-A0D1-DDDEE6BF3084}"/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1331</TotalTime>
  <Words>468</Words>
  <Application>Microsoft Office PowerPoint</Application>
  <PresentationFormat>Custom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Retrospect</vt:lpstr>
      <vt:lpstr>It’s All My Fault!</vt:lpstr>
      <vt:lpstr>Changes to Earth can be slow or fast.</vt:lpstr>
      <vt:lpstr>PowerPoint Presentation</vt:lpstr>
      <vt:lpstr>PowerPoint Presentation</vt:lpstr>
      <vt:lpstr>Look at the two pictures.  What is different?  These are both landslides, but the soil is different.  Landslides can be caused by earthquakes and weather like rain.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can look at landslide activity in your area on a map.</vt:lpstr>
      <vt:lpstr>Make a Landslide Model</vt:lpstr>
      <vt:lpstr>Positive Feedback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All My Fault! Lesson 3</dc:title>
  <dc:creator>Maria Blue</dc:creator>
  <cp:lastModifiedBy>Thomas, Kate@DOC</cp:lastModifiedBy>
  <cp:revision>97</cp:revision>
  <cp:lastPrinted>2018-11-05T19:49:43Z</cp:lastPrinted>
  <dcterms:created xsi:type="dcterms:W3CDTF">2018-07-16T18:29:47Z</dcterms:created>
  <dcterms:modified xsi:type="dcterms:W3CDTF">2019-02-04T21:38:24Z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0x010100C30EF8B9119D0F4C8DB67004519A371C</vt:lpwstr>
  </property>
  <property fmtid="{D5CDD505-2E9C-101B-9397-08002B2CF9AE}" pid="3" name="scGrade">
    <vt:lpwstr>51;#2|2ecbb5ae-594c-4083-8466-2c756f56ec54</vt:lpwstr>
  </property>
  <property fmtid="{D5CDD505-2E9C-101B-9397-08002B2CF9AE}" pid="4" name="scEducationalKeywords">
    <vt:lpwstr>8;#Geologic Hazards|4621ed9e-337e-47d4-a59c-e8b45f18259f;#63;#Faults|d4e65f5d-b9dd-49eb-bae3-773ccad8a608;#9;#Earthquakes|9c2ec3e2-a275-41c5-af0b-f1b8c8ed78b8;#67;#Landslides|fd36610e-e23f-465d-b2d1-59336699de34;#7;#Geology|030d575d-fcd1-409c-a529-fc1d7940df07;#856;#Lessons|48884765-da6c-4789-a9e0-305d0a745b1a</vt:lpwstr>
  </property>
  <property fmtid="{D5CDD505-2E9C-101B-9397-08002B2CF9AE}" pid="5" name="scCurriculum">
    <vt:lpwstr>59;#ESS1.C: The History of the Planet Earth|bd9be254-b3a0-49b2-b520-39ba4e231cd4</vt:lpwstr>
  </property>
</Properties>
</file>